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72" r:id="rId6"/>
    <p:sldId id="266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7" r:id="rId17"/>
    <p:sldId id="279" r:id="rId18"/>
    <p:sldId id="268" r:id="rId19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howGuides="1">
      <p:cViewPr varScale="1">
        <p:scale>
          <a:sx n="83" d="100"/>
          <a:sy n="83" d="100"/>
        </p:scale>
        <p:origin x="638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26.01.2022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15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41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80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11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8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4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1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2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36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8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26.01.2022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82244" y="685800"/>
            <a:ext cx="7008574" cy="3298825"/>
          </a:xfrm>
        </p:spPr>
        <p:txBody>
          <a:bodyPr rtlCol="0">
            <a:normAutofit/>
          </a:bodyPr>
          <a:lstStyle/>
          <a:p>
            <a:pPr algn="ctr" rtl="0"/>
            <a:r>
              <a:rPr lang="cs-CZ" b="1" dirty="0"/>
              <a:t>Současná literatura pro děti a mládež </a:t>
            </a:r>
            <a:br>
              <a:rPr lang="cs-CZ" b="1" dirty="0"/>
            </a:br>
            <a:r>
              <a:rPr lang="cs-CZ" b="1" dirty="0"/>
              <a:t>s mezigenerační tematikou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4437112"/>
            <a:ext cx="7008574" cy="2062572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cs-CZ" i="1" dirty="0"/>
              <a:t>Literatura jako učebnice etiky</a:t>
            </a:r>
          </a:p>
          <a:p>
            <a:pPr algn="ctr" rtl="0"/>
            <a:endParaRPr lang="cs-CZ" dirty="0"/>
          </a:p>
          <a:p>
            <a:pPr algn="ctr" rtl="0"/>
            <a:r>
              <a:rPr lang="cs-CZ" dirty="0"/>
              <a:t>28. 1. 2022</a:t>
            </a:r>
          </a:p>
          <a:p>
            <a:pPr algn="ctr" rtl="0"/>
            <a:endParaRPr lang="cs-CZ" dirty="0"/>
          </a:p>
          <a:p>
            <a:pPr algn="ctr" rtl="0"/>
            <a:r>
              <a:rPr lang="cs-CZ" dirty="0"/>
              <a:t>Adéla Štěpánková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Vojtěch Matocha: </a:t>
            </a:r>
            <a:r>
              <a:rPr lang="cs-CZ" sz="4000" b="1" dirty="0" err="1"/>
              <a:t>Prašina</a:t>
            </a:r>
            <a:r>
              <a:rPr lang="cs-CZ" sz="4000" dirty="0"/>
              <a:t> (2018–2020)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10100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1. díl: zvláštní vztah vnuk – děda</a:t>
            </a:r>
          </a:p>
          <a:p>
            <a:r>
              <a:rPr lang="cs-CZ" dirty="0">
                <a:solidFill>
                  <a:schemeClr val="tx2"/>
                </a:solidFill>
              </a:rPr>
              <a:t>2. díl: dědův pohřeb</a:t>
            </a:r>
          </a:p>
          <a:p>
            <a:r>
              <a:rPr lang="cs-CZ" dirty="0">
                <a:solidFill>
                  <a:schemeClr val="tx2"/>
                </a:solidFill>
              </a:rPr>
              <a:t>dobrodružství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„Je pravda, že Jirka si s dědou nikdy moc nerozuměl. Děda se málo smál, věčně hleděl do knih, a když se s Jirkou bavil, používal slova, která Jirka neznal. Navíc bydlel na </a:t>
            </a:r>
            <a:r>
              <a:rPr lang="cs-CZ" sz="2200" i="1" dirty="0" err="1">
                <a:solidFill>
                  <a:schemeClr val="tx2"/>
                </a:solidFill>
              </a:rPr>
              <a:t>Prašině</a:t>
            </a:r>
            <a:r>
              <a:rPr lang="cs-CZ" sz="2200" i="1" dirty="0">
                <a:solidFill>
                  <a:schemeClr val="tx2"/>
                </a:solidFill>
              </a:rPr>
              <a:t> a každý věděl, že na </a:t>
            </a:r>
            <a:r>
              <a:rPr lang="cs-CZ" sz="2200" i="1" dirty="0" err="1">
                <a:solidFill>
                  <a:schemeClr val="tx2"/>
                </a:solidFill>
              </a:rPr>
              <a:t>Prašině</a:t>
            </a:r>
            <a:r>
              <a:rPr lang="cs-CZ" sz="2200" i="1" dirty="0">
                <a:solidFill>
                  <a:schemeClr val="tx2"/>
                </a:solidFill>
              </a:rPr>
              <a:t> bydlí jenom divní lidi.“ </a:t>
            </a:r>
            <a:r>
              <a:rPr lang="cs-CZ" sz="2200" dirty="0">
                <a:solidFill>
                  <a:schemeClr val="tx2"/>
                </a:solidFill>
              </a:rPr>
              <a:t>(s. 13) </a:t>
            </a:r>
          </a:p>
        </p:txBody>
      </p:sp>
      <p:pic>
        <p:nvPicPr>
          <p:cNvPr id="8194" name="Picture 2" descr="Prašina obálka knihy">
            <a:extLst>
              <a:ext uri="{FF2B5EF4-FFF2-40B4-BE49-F238E27FC236}">
                <a16:creationId xmlns:a16="http://schemas.microsoft.com/office/drawing/2014/main" id="{B42335C6-B5E1-4EDF-A1B7-0AEBCC00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70" y="1473197"/>
            <a:ext cx="1909703" cy="29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Černý merkurit - obálka knihy">
            <a:extLst>
              <a:ext uri="{FF2B5EF4-FFF2-40B4-BE49-F238E27FC236}">
                <a16:creationId xmlns:a16="http://schemas.microsoft.com/office/drawing/2014/main" id="{DCD86447-CCCF-404F-9947-2491C1B2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30" y="1473197"/>
            <a:ext cx="1818162" cy="29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ílá komnata obálka knihy">
            <a:extLst>
              <a:ext uri="{FF2B5EF4-FFF2-40B4-BE49-F238E27FC236}">
                <a16:creationId xmlns:a16="http://schemas.microsoft.com/office/drawing/2014/main" id="{FCCC8393-6FB3-40C7-9F56-ED90E2B2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34" y="1473198"/>
            <a:ext cx="1960764" cy="29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6D64160-8B64-4589-9671-D9138FFA8C8C}"/>
              </a:ext>
            </a:extLst>
          </p:cNvPr>
          <p:cNvSpPr txBox="1"/>
          <p:nvPr/>
        </p:nvSpPr>
        <p:spPr>
          <a:xfrm>
            <a:off x="9046740" y="168655"/>
            <a:ext cx="288032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2. stupeň ZŠ/SŠ</a:t>
            </a:r>
          </a:p>
        </p:txBody>
      </p:sp>
    </p:spTree>
    <p:extLst>
      <p:ext uri="{BB962C8B-B14F-4D97-AF65-F5344CB8AC3E}">
        <p14:creationId xmlns:p14="http://schemas.microsoft.com/office/powerpoint/2010/main" val="32015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Fredrik</a:t>
            </a:r>
            <a:r>
              <a:rPr lang="cs-CZ" sz="2400" dirty="0"/>
              <a:t> </a:t>
            </a:r>
            <a:r>
              <a:rPr lang="cs-CZ" sz="2400" dirty="0" err="1"/>
              <a:t>Backman</a:t>
            </a:r>
            <a:r>
              <a:rPr lang="cs-CZ" sz="2400" dirty="0"/>
              <a:t>: </a:t>
            </a:r>
            <a:r>
              <a:rPr lang="cs-CZ" sz="2400" b="1" dirty="0"/>
              <a:t>Babička pozdravuje a omlouvá se </a:t>
            </a:r>
            <a:r>
              <a:rPr lang="cs-CZ" sz="2400" dirty="0"/>
              <a:t>(2013)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vnučka Elsa (7 let), babička (77 let)</a:t>
            </a:r>
          </a:p>
          <a:p>
            <a:r>
              <a:rPr lang="cs-CZ" dirty="0">
                <a:solidFill>
                  <a:schemeClr val="tx2"/>
                </a:solidFill>
              </a:rPr>
              <a:t>kamarádský vztah, kouzelná říše, tajná řeč,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šikana, babiččina nemoc a smrt, objasňování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záhady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i="1" dirty="0">
                <a:solidFill>
                  <a:schemeClr val="tx2"/>
                </a:solidFill>
              </a:rPr>
              <a:t>„‚Já nejsem pitomá, babi. Vím, že jsi to dneska udělala proto,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abych zapomněla na tu školu,‘ špitne.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Babička nakopne kamínky štěrku a odkašle si.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‚No, vždyť víš. Jsi moje jediná vnučka. Nechci, aby sis dnešek pamatovala jako den roztržený šály. Chci, aby to byl den, kdy se tvoje babička vloupala do zoo…‘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‚A utekla z nemocnice,‘ uchechtne se Elsa.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‚A upláchla ze špitálu,‘ zahihňá se babička.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‚A házela hovínka na policajta!‘ přidá Elsa.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i="1" dirty="0">
                <a:solidFill>
                  <a:schemeClr val="tx2"/>
                </a:solidFill>
              </a:rPr>
              <a:t>‚Vždyť to byla jen hlína! Teda aspoň z větší části…‘ protestuje babička.“ </a:t>
            </a:r>
            <a:br>
              <a:rPr lang="cs-CZ" i="1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(s. 19) 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9218" name="Picture 2" descr="Babička pozdravuje a omlouvá se - obálka knihy">
            <a:extLst>
              <a:ext uri="{FF2B5EF4-FFF2-40B4-BE49-F238E27FC236}">
                <a16:creationId xmlns:a16="http://schemas.microsoft.com/office/drawing/2014/main" id="{3E9BD9DB-4843-4EF1-8BC7-C5B8D5C8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1101481"/>
            <a:ext cx="1944216" cy="29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652AE7-0B59-44E1-B942-61D9EFD54738}"/>
              </a:ext>
            </a:extLst>
          </p:cNvPr>
          <p:cNvSpPr txBox="1"/>
          <p:nvPr/>
        </p:nvSpPr>
        <p:spPr>
          <a:xfrm>
            <a:off x="9046740" y="168655"/>
            <a:ext cx="288032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2. stupeň ZŠ/SŠ</a:t>
            </a:r>
          </a:p>
        </p:txBody>
      </p:sp>
    </p:spTree>
    <p:extLst>
      <p:ext uri="{BB962C8B-B14F-4D97-AF65-F5344CB8AC3E}">
        <p14:creationId xmlns:p14="http://schemas.microsoft.com/office/powerpoint/2010/main" val="40992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76200"/>
            <a:ext cx="10737743" cy="1397000"/>
          </a:xfrm>
        </p:spPr>
        <p:txBody>
          <a:bodyPr>
            <a:normAutofit/>
          </a:bodyPr>
          <a:lstStyle/>
          <a:p>
            <a:r>
              <a:rPr lang="cs-CZ" sz="2600" dirty="0" err="1"/>
              <a:t>Fredrik</a:t>
            </a:r>
            <a:r>
              <a:rPr lang="cs-CZ" sz="2600" dirty="0"/>
              <a:t> </a:t>
            </a:r>
            <a:r>
              <a:rPr lang="cs-CZ" sz="2600" dirty="0" err="1"/>
              <a:t>Backman</a:t>
            </a:r>
            <a:r>
              <a:rPr lang="cs-CZ" sz="2600" dirty="0"/>
              <a:t>: </a:t>
            </a:r>
            <a:r>
              <a:rPr lang="cs-CZ" sz="2600" b="1" dirty="0"/>
              <a:t>A každé ráno je cesta domů delší a delší </a:t>
            </a:r>
            <a:r>
              <a:rPr lang="cs-CZ" sz="2600" dirty="0"/>
              <a:t>(2016)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vnuk Noah, starý děda</a:t>
            </a:r>
          </a:p>
          <a:p>
            <a:r>
              <a:rPr lang="cs-CZ" dirty="0">
                <a:solidFill>
                  <a:schemeClr val="tx2"/>
                </a:solidFill>
              </a:rPr>
              <a:t>snové, dědův nemocný mozek, vzpomínky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a jejich útržky, nemocnice, společné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vyrovnání se se situací </a:t>
            </a:r>
          </a:p>
          <a:p>
            <a:r>
              <a:rPr lang="cs-CZ" dirty="0">
                <a:solidFill>
                  <a:schemeClr val="tx2"/>
                </a:solidFill>
              </a:rPr>
              <a:t>krátký, silný příběh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000" i="1" dirty="0">
                <a:solidFill>
                  <a:schemeClr val="tx2"/>
                </a:solidFill>
              </a:rPr>
              <a:t>„Chlapec a jeho děda spolu sedí na lavičce v dědově mozku. </a:t>
            </a:r>
            <a:br>
              <a:rPr lang="cs-CZ" sz="2000" i="1" dirty="0">
                <a:solidFill>
                  <a:schemeClr val="tx2"/>
                </a:solidFill>
              </a:rPr>
            </a:br>
            <a:r>
              <a:rPr lang="cs-CZ" sz="2000" i="1" dirty="0">
                <a:solidFill>
                  <a:schemeClr val="tx2"/>
                </a:solidFill>
              </a:rPr>
              <a:t>‚To je moc hezký mozek, dědo,‘ prohlásí Noah povzbudivě (…). ‚Ale je tu trochu nepořádek.‘ (…)</a:t>
            </a:r>
            <a:br>
              <a:rPr lang="cs-CZ" sz="2000" i="1" dirty="0">
                <a:solidFill>
                  <a:schemeClr val="tx2"/>
                </a:solidFill>
              </a:rPr>
            </a:br>
            <a:r>
              <a:rPr lang="cs-CZ" sz="2000" i="1" dirty="0">
                <a:solidFill>
                  <a:schemeClr val="tx2"/>
                </a:solidFill>
              </a:rPr>
              <a:t>‚Když umřela babička, dlouho tu pršelo. Pak už se to nikdy nedalo úplně do pořádku.‘“ </a:t>
            </a:r>
            <a:r>
              <a:rPr lang="cs-CZ" sz="2000" dirty="0">
                <a:solidFill>
                  <a:schemeClr val="tx2"/>
                </a:solidFill>
              </a:rPr>
              <a:t>(s. 32)</a:t>
            </a:r>
          </a:p>
        </p:txBody>
      </p:sp>
      <p:pic>
        <p:nvPicPr>
          <p:cNvPr id="10242" name="Picture 2" descr="A každé ráno je cesta domů delší a delší obálka knihy">
            <a:extLst>
              <a:ext uri="{FF2B5EF4-FFF2-40B4-BE49-F238E27FC236}">
                <a16:creationId xmlns:a16="http://schemas.microsoft.com/office/drawing/2014/main" id="{BB760513-F575-417E-884F-BBDE7D41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6" y="1503310"/>
            <a:ext cx="2276664" cy="32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51A5D0-B783-4130-B0C3-A8EFFD4FE349}"/>
              </a:ext>
            </a:extLst>
          </p:cNvPr>
          <p:cNvSpPr txBox="1"/>
          <p:nvPr/>
        </p:nvSpPr>
        <p:spPr>
          <a:xfrm>
            <a:off x="10846940" y="168655"/>
            <a:ext cx="108012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SŠ</a:t>
            </a:r>
          </a:p>
        </p:txBody>
      </p:sp>
    </p:spTree>
    <p:extLst>
      <p:ext uri="{BB962C8B-B14F-4D97-AF65-F5344CB8AC3E}">
        <p14:creationId xmlns:p14="http://schemas.microsoft.com/office/powerpoint/2010/main" val="12503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08A1-E4CE-4E8B-B60F-E28A9B47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19" y="692696"/>
            <a:ext cx="7008574" cy="193040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73DA31-3804-4FDF-9B73-59D94217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852" y="2276872"/>
            <a:ext cx="7008574" cy="23762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existují knihy s tematikou mezigeneračních vztahů pro žáky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1. stupně ZŠ, 2. stupně ZŠ, SŠ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objevují se v nich nosná témata</a:t>
            </a:r>
          </a:p>
        </p:txBody>
      </p:sp>
    </p:spTree>
    <p:extLst>
      <p:ext uri="{BB962C8B-B14F-4D97-AF65-F5344CB8AC3E}">
        <p14:creationId xmlns:p14="http://schemas.microsoft.com/office/powerpoint/2010/main" val="39493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08A1-E4CE-4E8B-B60F-E28A9B47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19" y="692696"/>
            <a:ext cx="7008574" cy="1930400"/>
          </a:xfrm>
        </p:spPr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73DA31-3804-4FDF-9B73-59D94217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852" y="1680383"/>
            <a:ext cx="7008574" cy="398086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všechny zmíněné knihy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titulní strany knih: https://www.databazeknih.cz/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2"/>
                </a:solidFill>
              </a:rPr>
              <a:t>Rámcový vzdělávací program pro gymnázia</a:t>
            </a:r>
            <a:r>
              <a:rPr lang="cs-CZ" dirty="0">
                <a:solidFill>
                  <a:schemeClr val="tx2"/>
                </a:solidFill>
              </a:rPr>
              <a:t>. Praha, 2007.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i="1" dirty="0">
                <a:solidFill>
                  <a:schemeClr val="tx2"/>
                </a:solidFill>
                <a:cs typeface="Helvetica" panose="020B0604020202020204" pitchFamily="34" charset="0"/>
              </a:rPr>
              <a:t>Rámcový vzdělávací program pro základní vzdělávání</a:t>
            </a:r>
            <a:r>
              <a:rPr lang="cs-CZ" altLang="cs-CZ" sz="2800" dirty="0">
                <a:solidFill>
                  <a:schemeClr val="tx2"/>
                </a:solidFill>
                <a:cs typeface="Helvetica" panose="020B0604020202020204" pitchFamily="34" charset="0"/>
              </a:rPr>
              <a:t>. Praha, 2017.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8D706-324E-41C6-8C3E-67856715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3068960"/>
            <a:ext cx="9170256" cy="1930400"/>
          </a:xfrm>
        </p:spPr>
        <p:txBody>
          <a:bodyPr>
            <a:normAutofit/>
          </a:bodyPr>
          <a:lstStyle/>
          <a:p>
            <a:r>
              <a:rPr lang="cs-CZ" sz="4800" dirty="0"/>
              <a:t>Děkuji Vám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0044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Současná literatura pro děti a mládež </a:t>
            </a:r>
            <a:br>
              <a:rPr lang="cs-CZ" sz="3200" b="1" dirty="0"/>
            </a:br>
            <a:r>
              <a:rPr lang="cs-CZ" sz="3200" b="1" dirty="0"/>
              <a:t>s mezigenerační tematikou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6795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RVP</a:t>
            </a:r>
            <a:r>
              <a:rPr lang="cs-CZ" dirty="0">
                <a:solidFill>
                  <a:schemeClr val="tx2"/>
                </a:solidFill>
              </a:rPr>
              <a:t>: Osobnostní a sociální výchova, Etická výchova, klíčové kompetence (komunikativní, sociální a personální, občanské), ČJL, Výchova k občanství – Občanský a společenskovědní základ, … 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b="1" dirty="0" err="1">
                <a:solidFill>
                  <a:schemeClr val="tx2"/>
                </a:solidFill>
              </a:rPr>
              <a:t>biblioterapeutický</a:t>
            </a:r>
            <a:r>
              <a:rPr lang="cs-CZ" b="1" dirty="0">
                <a:solidFill>
                  <a:schemeClr val="tx2"/>
                </a:solidFill>
              </a:rPr>
              <a:t> přesah </a:t>
            </a:r>
            <a:r>
              <a:rPr lang="cs-CZ" dirty="0">
                <a:solidFill>
                  <a:schemeClr val="tx2"/>
                </a:solidFill>
              </a:rPr>
              <a:t>(např. odcizení, náprava vztahů, odchod ze života)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cíl: </a:t>
            </a:r>
            <a:r>
              <a:rPr lang="cs-CZ" b="1" dirty="0">
                <a:solidFill>
                  <a:schemeClr val="tx2"/>
                </a:solidFill>
              </a:rPr>
              <a:t>představit knihy pro ZŠ a SŠ </a:t>
            </a:r>
            <a:r>
              <a:rPr lang="cs-CZ" dirty="0">
                <a:solidFill>
                  <a:schemeClr val="tx2"/>
                </a:solidFill>
              </a:rPr>
              <a:t>(česká a zahraniční LPDM po roce 1989, vztah: vnuk/vnučka – prarodiče)</a:t>
            </a:r>
          </a:p>
        </p:txBody>
      </p:sp>
    </p:spTree>
    <p:extLst>
      <p:ext uri="{BB962C8B-B14F-4D97-AF65-F5344CB8AC3E}">
        <p14:creationId xmlns:p14="http://schemas.microsoft.com/office/powerpoint/2010/main" val="31433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Pavel </a:t>
            </a:r>
            <a:r>
              <a:rPr lang="cs-CZ" sz="3200" dirty="0" err="1"/>
              <a:t>Brycz</a:t>
            </a:r>
            <a:r>
              <a:rPr lang="cs-CZ" sz="3200" dirty="0"/>
              <a:t>: </a:t>
            </a:r>
            <a:r>
              <a:rPr lang="cs-CZ" sz="3200" b="1" dirty="0"/>
              <a:t>Neboj se, vždyť máš česnek </a:t>
            </a:r>
            <a:r>
              <a:rPr lang="cs-CZ" sz="3200" dirty="0"/>
              <a:t>(2018)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chlapec Emil, babička Marie, děda Leopold</a:t>
            </a:r>
          </a:p>
          <a:p>
            <a:r>
              <a:rPr lang="cs-CZ" dirty="0">
                <a:solidFill>
                  <a:schemeClr val="tx2"/>
                </a:solidFill>
              </a:rPr>
              <a:t>náprava rodinných vztahů</a:t>
            </a:r>
          </a:p>
          <a:p>
            <a:r>
              <a:rPr lang="cs-CZ" dirty="0">
                <a:solidFill>
                  <a:schemeClr val="tx2"/>
                </a:solidFill>
              </a:rPr>
              <a:t>prostředí hřbitova, upíři, psí kamarád</a:t>
            </a:r>
            <a:br>
              <a:rPr lang="cs-CZ" dirty="0">
                <a:solidFill>
                  <a:schemeClr val="tx2"/>
                </a:solidFill>
              </a:rPr>
            </a:br>
            <a:br>
              <a:rPr lang="cs-CZ" dirty="0">
                <a:solidFill>
                  <a:schemeClr val="tx2"/>
                </a:solidFill>
              </a:rPr>
            </a:br>
            <a:br>
              <a:rPr lang="cs-CZ" dirty="0">
                <a:solidFill>
                  <a:schemeClr val="tx2"/>
                </a:solidFill>
              </a:rPr>
            </a:b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„Vrátil jsem se do Prahy. Tentokrát ne vlakem. Dědeček s babičkou mě dovezli pohřebákem až k nám před dům. To bylo veselí v obývacím pokoji. Poprvé poznali maminku. S tatínkem se usmířili. Ukazovali si rodinná alba a pořád se smáli.“ </a:t>
            </a:r>
            <a:r>
              <a:rPr lang="cs-CZ" sz="2200" dirty="0">
                <a:solidFill>
                  <a:schemeClr val="tx2"/>
                </a:solidFill>
              </a:rPr>
              <a:t>(s. 68)</a:t>
            </a:r>
          </a:p>
        </p:txBody>
      </p:sp>
      <p:pic>
        <p:nvPicPr>
          <p:cNvPr id="1026" name="Picture 2" descr="Neboj se, vždyť máš česnek obálka knihy">
            <a:extLst>
              <a:ext uri="{FF2B5EF4-FFF2-40B4-BE49-F238E27FC236}">
                <a16:creationId xmlns:a16="http://schemas.microsoft.com/office/drawing/2014/main" id="{5DE598A7-7202-4CA2-90E3-C1E7D5A8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87" y="1557023"/>
            <a:ext cx="2381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84D5B6C-34FF-4BBB-95E3-DD5EFE6E62D8}"/>
              </a:ext>
            </a:extLst>
          </p:cNvPr>
          <p:cNvSpPr txBox="1"/>
          <p:nvPr/>
        </p:nvSpPr>
        <p:spPr>
          <a:xfrm>
            <a:off x="9694812" y="168655"/>
            <a:ext cx="223224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 stupeň ZŠ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Ivona Březinová: </a:t>
            </a:r>
            <a:r>
              <a:rPr lang="cs-CZ" sz="3200" b="1" dirty="0"/>
              <a:t>Lentilka pro dědu Edu </a:t>
            </a:r>
            <a:r>
              <a:rPr lang="cs-CZ" sz="3200" dirty="0"/>
              <a:t>(2006)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chlapec Honzík, děda Eda </a:t>
            </a:r>
          </a:p>
          <a:p>
            <a:r>
              <a:rPr lang="cs-CZ" dirty="0">
                <a:solidFill>
                  <a:schemeClr val="tx2"/>
                </a:solidFill>
              </a:rPr>
              <a:t>mezigenerační bydlení, Alzheimerova nemoc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„Nemoc pokračovala rychleji, než všichni čekali. Už to nebyla jen Alzheimerova nemoc. Byla to hlavně dědova nemoc. Nemoc jejich dědy Edy. A tím i celé jeho rodiny. Zasáhla do každého kousíčku bytu, do každé chvilky, kterou děda Eda trávil doma. Museli mu být stále nablízku. A chtěli mu být nablízku, i když to všechny hodně vyčerpávalo.“ </a:t>
            </a:r>
            <a:r>
              <a:rPr lang="cs-CZ" sz="2200" dirty="0">
                <a:solidFill>
                  <a:schemeClr val="tx2"/>
                </a:solidFill>
              </a:rPr>
              <a:t>(s. 68–69)  </a:t>
            </a:r>
          </a:p>
        </p:txBody>
      </p:sp>
      <p:pic>
        <p:nvPicPr>
          <p:cNvPr id="2052" name="Picture 4" descr="Lentilka pro dědu Edu obálka knihy">
            <a:extLst>
              <a:ext uri="{FF2B5EF4-FFF2-40B4-BE49-F238E27FC236}">
                <a16:creationId xmlns:a16="http://schemas.microsoft.com/office/drawing/2014/main" id="{5482CF02-432E-4A60-8254-733A6B10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13" y="1579262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4306D9-2F67-4DBA-B01A-17A446102FB7}"/>
              </a:ext>
            </a:extLst>
          </p:cNvPr>
          <p:cNvSpPr txBox="1"/>
          <p:nvPr/>
        </p:nvSpPr>
        <p:spPr>
          <a:xfrm>
            <a:off x="9694812" y="168655"/>
            <a:ext cx="223224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 stupeň ZŠ</a:t>
            </a:r>
          </a:p>
        </p:txBody>
      </p:sp>
    </p:spTree>
    <p:extLst>
      <p:ext uri="{BB962C8B-B14F-4D97-AF65-F5344CB8AC3E}">
        <p14:creationId xmlns:p14="http://schemas.microsoft.com/office/powerpoint/2010/main" val="40190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Martina Špinková: </a:t>
            </a:r>
            <a:r>
              <a:rPr lang="cs-CZ" sz="2800" b="1" dirty="0"/>
              <a:t>Anna a Anička. </a:t>
            </a:r>
            <a:br>
              <a:rPr lang="cs-CZ" sz="2800" b="1" dirty="0"/>
            </a:br>
            <a:r>
              <a:rPr lang="cs-CZ" sz="2800" b="1" dirty="0"/>
              <a:t>O životě na začátku a na konci </a:t>
            </a:r>
            <a:r>
              <a:rPr lang="cs-CZ" sz="2800" dirty="0"/>
              <a:t>(2015)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vnučka Anička, babička Anna</a:t>
            </a:r>
          </a:p>
          <a:p>
            <a:r>
              <a:rPr lang="cs-CZ" dirty="0">
                <a:solidFill>
                  <a:schemeClr val="tx2"/>
                </a:solidFill>
              </a:rPr>
              <a:t>péče o babičku, babiččin odchod ze života,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tajemný moment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„Anička pomalu rostla. Babička už nerostla, spíše se zmenšovala. Anička běhala čím dál rychleji a babička chodila pomaleji a pomaleji.“ </a:t>
            </a:r>
            <a:r>
              <a:rPr lang="cs-CZ" sz="2200" dirty="0">
                <a:solidFill>
                  <a:schemeClr val="tx2"/>
                </a:solidFill>
              </a:rPr>
              <a:t>(s. 18)</a:t>
            </a:r>
          </a:p>
        </p:txBody>
      </p:sp>
      <p:pic>
        <p:nvPicPr>
          <p:cNvPr id="3074" name="Picture 2" descr="Anna a Anička obálka knihy">
            <a:extLst>
              <a:ext uri="{FF2B5EF4-FFF2-40B4-BE49-F238E27FC236}">
                <a16:creationId xmlns:a16="http://schemas.microsoft.com/office/drawing/2014/main" id="{4A85774C-98B8-4C2D-BCA6-301C0A4B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66" y="920475"/>
            <a:ext cx="23812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C671DE-1DD3-49A1-B5EA-3915E38DF714}"/>
              </a:ext>
            </a:extLst>
          </p:cNvPr>
          <p:cNvSpPr txBox="1"/>
          <p:nvPr/>
        </p:nvSpPr>
        <p:spPr>
          <a:xfrm>
            <a:off x="9694812" y="168655"/>
            <a:ext cx="223224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 stupeň ZŠ</a:t>
            </a:r>
          </a:p>
        </p:txBody>
      </p:sp>
    </p:spTree>
    <p:extLst>
      <p:ext uri="{BB962C8B-B14F-4D97-AF65-F5344CB8AC3E}">
        <p14:creationId xmlns:p14="http://schemas.microsoft.com/office/powerpoint/2010/main" val="18150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David </a:t>
            </a:r>
            <a:r>
              <a:rPr lang="cs-CZ" sz="3600" dirty="0" err="1"/>
              <a:t>Walliams</a:t>
            </a:r>
            <a:r>
              <a:rPr lang="cs-CZ" sz="3600" dirty="0"/>
              <a:t>: </a:t>
            </a:r>
            <a:r>
              <a:rPr lang="cs-CZ" sz="3600" b="1" dirty="0"/>
              <a:t>Babička </a:t>
            </a:r>
            <a:r>
              <a:rPr lang="cs-CZ" sz="3600" b="1" dirty="0" err="1"/>
              <a:t>drsňačka</a:t>
            </a:r>
            <a:r>
              <a:rPr lang="cs-CZ" sz="3600" b="1" dirty="0"/>
              <a:t> </a:t>
            </a:r>
            <a:r>
              <a:rPr lang="cs-CZ" sz="3600" dirty="0"/>
              <a:t>(2010)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chlapec Ben (11 let), babička</a:t>
            </a:r>
          </a:p>
          <a:p>
            <a:r>
              <a:rPr lang="cs-CZ" dirty="0">
                <a:solidFill>
                  <a:schemeClr val="tx2"/>
                </a:solidFill>
              </a:rPr>
              <a:t>zlepšování vztahu, vážná nemoc, smrt blízké osoby</a:t>
            </a:r>
          </a:p>
          <a:p>
            <a:r>
              <a:rPr lang="cs-CZ" dirty="0">
                <a:solidFill>
                  <a:schemeClr val="tx2"/>
                </a:solidFill>
              </a:rPr>
              <a:t>bláznivé dobrodružství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000" i="1" dirty="0">
                <a:solidFill>
                  <a:schemeClr val="tx2"/>
                </a:solidFill>
              </a:rPr>
              <a:t>„Ben si celý vylekaný sedl vedle babiččiny postele. I když měla zavřené oči a zřejmě nemohla mluvit, jen sedět s ní v té místnosti byl strašně silný zážitek.  Táta přecházel před postelí tam a zpátky a nevěděl, co dělat nebo říct. </a:t>
            </a:r>
            <a:br>
              <a:rPr lang="cs-CZ" sz="2000" i="1" dirty="0">
                <a:solidFill>
                  <a:schemeClr val="tx2"/>
                </a:solidFill>
              </a:rPr>
            </a:br>
            <a:r>
              <a:rPr lang="cs-CZ" sz="2000" i="1" dirty="0">
                <a:solidFill>
                  <a:schemeClr val="tx2"/>
                </a:solidFill>
              </a:rPr>
              <a:t>Máma seděla, dívala se a připadala si bezmocná. Ben prostě držel babičku za ruku. Nechtěl, aby do té temnoty odešla sama.“ </a:t>
            </a:r>
            <a:r>
              <a:rPr lang="cs-CZ" sz="2000" dirty="0">
                <a:solidFill>
                  <a:schemeClr val="tx2"/>
                </a:solidFill>
              </a:rPr>
              <a:t>(s. 238) </a:t>
            </a:r>
          </a:p>
        </p:txBody>
      </p:sp>
      <p:pic>
        <p:nvPicPr>
          <p:cNvPr id="4098" name="Picture 2" descr="Babička drsňačka - obálka knihy">
            <a:extLst>
              <a:ext uri="{FF2B5EF4-FFF2-40B4-BE49-F238E27FC236}">
                <a16:creationId xmlns:a16="http://schemas.microsoft.com/office/drawing/2014/main" id="{B1340E54-01BC-463C-AA27-DEFB8E8F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73" y="1475865"/>
            <a:ext cx="2153193" cy="32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79750C-E4BC-448D-9FD4-E78048CF2ED1}"/>
              </a:ext>
            </a:extLst>
          </p:cNvPr>
          <p:cNvSpPr txBox="1"/>
          <p:nvPr/>
        </p:nvSpPr>
        <p:spPr>
          <a:xfrm>
            <a:off x="9173480" y="168655"/>
            <a:ext cx="275358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1./2. stupeň ZŠ</a:t>
            </a:r>
          </a:p>
        </p:txBody>
      </p:sp>
    </p:spTree>
    <p:extLst>
      <p:ext uri="{BB962C8B-B14F-4D97-AF65-F5344CB8AC3E}">
        <p14:creationId xmlns:p14="http://schemas.microsoft.com/office/powerpoint/2010/main" val="22061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David </a:t>
            </a:r>
            <a:r>
              <a:rPr lang="cs-CZ" sz="3600" dirty="0" err="1"/>
              <a:t>Walliams</a:t>
            </a:r>
            <a:r>
              <a:rPr lang="cs-CZ" sz="3600" dirty="0"/>
              <a:t>: </a:t>
            </a:r>
            <a:r>
              <a:rPr lang="cs-CZ" sz="3600" b="1" dirty="0"/>
              <a:t>Dědečkův velký útěk </a:t>
            </a:r>
            <a:r>
              <a:rPr lang="cs-CZ" sz="3600" dirty="0"/>
              <a:t>(2016)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chlapec Jack (12 let), děda (pilot </a:t>
            </a:r>
            <a:r>
              <a:rPr lang="cs-CZ" dirty="0" err="1">
                <a:solidFill>
                  <a:schemeClr val="tx2"/>
                </a:solidFill>
              </a:rPr>
              <a:t>spitfiru</a:t>
            </a:r>
            <a:r>
              <a:rPr lang="cs-CZ" dirty="0">
                <a:solidFill>
                  <a:schemeClr val="tx2"/>
                </a:solidFill>
              </a:rPr>
              <a:t> u RAF) </a:t>
            </a:r>
          </a:p>
          <a:p>
            <a:r>
              <a:rPr lang="cs-CZ" dirty="0">
                <a:solidFill>
                  <a:schemeClr val="tx2"/>
                </a:solidFill>
              </a:rPr>
              <a:t>problematika péče o seniory, Alzheimerova choroba</a:t>
            </a:r>
          </a:p>
          <a:p>
            <a:r>
              <a:rPr lang="cs-CZ" dirty="0">
                <a:solidFill>
                  <a:schemeClr val="tx2"/>
                </a:solidFill>
              </a:rPr>
              <a:t>rok 1983, bláznivé dobrodružství, slovníček – 2. sv. v.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„Bylo to přesně, jak starý pán říkal. Děda neumře, dokud ho bude Jack mít rád.“ </a:t>
            </a:r>
            <a:r>
              <a:rPr lang="cs-CZ" sz="2200" dirty="0">
                <a:solidFill>
                  <a:schemeClr val="tx2"/>
                </a:solidFill>
              </a:rPr>
              <a:t>(s. 451)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122" name="Picture 2" descr="Dědečkův velký útěk - obálka knihy">
            <a:extLst>
              <a:ext uri="{FF2B5EF4-FFF2-40B4-BE49-F238E27FC236}">
                <a16:creationId xmlns:a16="http://schemas.microsoft.com/office/drawing/2014/main" id="{66C83D7A-A35B-4E5C-AB21-48C9CAAE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10" y="1814512"/>
            <a:ext cx="2381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F43383-F571-49D5-AE03-74889A37EFA2}"/>
              </a:ext>
            </a:extLst>
          </p:cNvPr>
          <p:cNvSpPr txBox="1"/>
          <p:nvPr/>
        </p:nvSpPr>
        <p:spPr>
          <a:xfrm>
            <a:off x="9173480" y="168655"/>
            <a:ext cx="275358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1./2. stupeň ZŠ</a:t>
            </a:r>
          </a:p>
        </p:txBody>
      </p:sp>
    </p:spTree>
    <p:extLst>
      <p:ext uri="{BB962C8B-B14F-4D97-AF65-F5344CB8AC3E}">
        <p14:creationId xmlns:p14="http://schemas.microsoft.com/office/powerpoint/2010/main" val="9362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Blanka Čapková: </a:t>
            </a:r>
            <a:r>
              <a:rPr lang="cs-CZ" sz="3200" b="1" dirty="0"/>
              <a:t>Babi, ty máš nápady! </a:t>
            </a:r>
            <a:r>
              <a:rPr lang="cs-CZ" sz="3200" dirty="0"/>
              <a:t>(2011)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305695" cy="4699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chlapec Honza (6.B), babička </a:t>
            </a:r>
          </a:p>
          <a:p>
            <a:r>
              <a:rPr lang="cs-CZ" dirty="0">
                <a:solidFill>
                  <a:schemeClr val="tx2"/>
                </a:solidFill>
              </a:rPr>
              <a:t>zhoršení babiččina zdravotního stavu (ochrnutí), 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domácí péče (náročné pro rodinu) 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sz="2200" i="1" dirty="0">
                <a:solidFill>
                  <a:schemeClr val="tx2"/>
                </a:solidFill>
              </a:rPr>
              <a:t>„‚Ta holka, to byla jedna hrůza, vypadala jako čarodějova učnice!‘ ‚Když tomu nerozumíš, tak nic neříkej. Nikdo se tě o návštěvu neprosil, nikdo tě nezval, nechápeš mě, nehodíš se do dnešní doby. A víš co? Ty mladým lidem závidíš. Máš vztek, že už jsi stará a ošklivá. Ty nic neříkej o čarodějnicích, Sandra je mladá a hezká a ty… ty… babi, co je?‘“ </a:t>
            </a:r>
            <a:r>
              <a:rPr lang="cs-CZ" sz="2200" dirty="0">
                <a:solidFill>
                  <a:schemeClr val="tx2"/>
                </a:solidFill>
              </a:rPr>
              <a:t>(s. 34)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6146" name="Picture 2" descr="Babi, ty máš nápady! - obálka knihy">
            <a:extLst>
              <a:ext uri="{FF2B5EF4-FFF2-40B4-BE49-F238E27FC236}">
                <a16:creationId xmlns:a16="http://schemas.microsoft.com/office/drawing/2014/main" id="{63F6C469-7729-4774-8FEF-1FB32C36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10" y="1450143"/>
            <a:ext cx="2089601" cy="29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7C6D4F-D35A-4E26-B601-CDA3CF8B9812}"/>
              </a:ext>
            </a:extLst>
          </p:cNvPr>
          <p:cNvSpPr txBox="1"/>
          <p:nvPr/>
        </p:nvSpPr>
        <p:spPr>
          <a:xfrm>
            <a:off x="9545810" y="168655"/>
            <a:ext cx="238125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2. stupeň ZŠ</a:t>
            </a:r>
          </a:p>
        </p:txBody>
      </p:sp>
    </p:spTree>
    <p:extLst>
      <p:ext uri="{BB962C8B-B14F-4D97-AF65-F5344CB8AC3E}">
        <p14:creationId xmlns:p14="http://schemas.microsoft.com/office/powerpoint/2010/main" val="20354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1A8BA7-A043-4817-BE6E-2FE14D4A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Ilona Fišerová: </a:t>
            </a:r>
            <a:r>
              <a:rPr lang="cs-CZ" sz="4000" b="1" dirty="0"/>
              <a:t>Poselství blíženců </a:t>
            </a:r>
            <a:r>
              <a:rPr lang="cs-CZ" sz="4000" dirty="0"/>
              <a:t>(2016)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C7DBA-EC0D-497B-ADDF-F0A2B15B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305695" cy="4751536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2"/>
                </a:solidFill>
              </a:rPr>
              <a:t>Míša (7. tř.), </a:t>
            </a:r>
            <a:r>
              <a:rPr lang="cs-CZ" dirty="0" err="1">
                <a:solidFill>
                  <a:schemeClr val="tx2"/>
                </a:solidFill>
              </a:rPr>
              <a:t>praběnka</a:t>
            </a:r>
            <a:r>
              <a:rPr lang="cs-CZ" dirty="0">
                <a:solidFill>
                  <a:schemeClr val="tx2"/>
                </a:solidFill>
              </a:rPr>
              <a:t> a další</a:t>
            </a:r>
          </a:p>
          <a:p>
            <a:r>
              <a:rPr lang="cs-CZ" dirty="0">
                <a:solidFill>
                  <a:schemeClr val="tx2"/>
                </a:solidFill>
              </a:rPr>
              <a:t>péče o prababičku, prostředí domova důchodců,</a:t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odchod ze života</a:t>
            </a:r>
          </a:p>
          <a:p>
            <a:r>
              <a:rPr lang="cs-CZ" dirty="0">
                <a:solidFill>
                  <a:schemeClr val="tx2"/>
                </a:solidFill>
              </a:rPr>
              <a:t>dobrodružství, přátelství, mladší sourozenci, …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i="1" dirty="0">
                <a:solidFill>
                  <a:schemeClr val="tx2"/>
                </a:solidFill>
              </a:rPr>
              <a:t>„‚Každý nechce dát své nesoběstačné rodiče nebo prarodiče natrvalo do domova důchodců a mnozí si zároveň nemohou dovolit zůstat doma z práce a starat se o ně po celý den. Takže je k nám ráno přivedou, pak odejdou do práce a odpoledne si je zase vyzvednou. No a my hledáme zdravotní sestru, která má zkušenosti s péčí o staré lidi. A chtěla by se v naší – jak vy říkáte školce – o stařečky starat.‘“ </a:t>
            </a:r>
            <a:r>
              <a:rPr lang="cs-CZ" dirty="0">
                <a:solidFill>
                  <a:schemeClr val="tx2"/>
                </a:solidFill>
              </a:rPr>
              <a:t>(s. 136)</a:t>
            </a:r>
          </a:p>
        </p:txBody>
      </p:sp>
      <p:pic>
        <p:nvPicPr>
          <p:cNvPr id="7170" name="Picture 2" descr="Poselství blíženců obálka knihy">
            <a:extLst>
              <a:ext uri="{FF2B5EF4-FFF2-40B4-BE49-F238E27FC236}">
                <a16:creationId xmlns:a16="http://schemas.microsoft.com/office/drawing/2014/main" id="{C20EEB5E-68A9-4113-ADE4-36A53C9D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27" y="1512455"/>
            <a:ext cx="1944216" cy="27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FB50696-22F6-497A-8D15-CDA9B50D145E}"/>
              </a:ext>
            </a:extLst>
          </p:cNvPr>
          <p:cNvSpPr txBox="1"/>
          <p:nvPr/>
        </p:nvSpPr>
        <p:spPr>
          <a:xfrm>
            <a:off x="9545810" y="168655"/>
            <a:ext cx="238125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2. stupeň ZŠ</a:t>
            </a:r>
          </a:p>
        </p:txBody>
      </p:sp>
    </p:spTree>
    <p:extLst>
      <p:ext uri="{BB962C8B-B14F-4D97-AF65-F5344CB8AC3E}">
        <p14:creationId xmlns:p14="http://schemas.microsoft.com/office/powerpoint/2010/main" val="10778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294</TotalTime>
  <Words>1252</Words>
  <Application>Microsoft Office PowerPoint</Application>
  <PresentationFormat>Vlastní</PresentationFormat>
  <Paragraphs>111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Knihy 16:9</vt:lpstr>
      <vt:lpstr>Současná literatura pro děti a mládež  s mezigenerační tematikou</vt:lpstr>
      <vt:lpstr>Současná literatura pro děti a mládež  s mezigenerační tematikou</vt:lpstr>
      <vt:lpstr>Pavel Brycz: Neboj se, vždyť máš česnek (2018)</vt:lpstr>
      <vt:lpstr>Ivona Březinová: Lentilka pro dědu Edu (2006)</vt:lpstr>
      <vt:lpstr>Martina Špinková: Anna a Anička.  O životě na začátku a na konci (2015)</vt:lpstr>
      <vt:lpstr>David Walliams: Babička drsňačka (2010)</vt:lpstr>
      <vt:lpstr>David Walliams: Dědečkův velký útěk (2016)</vt:lpstr>
      <vt:lpstr>Blanka Čapková: Babi, ty máš nápady! (2011)</vt:lpstr>
      <vt:lpstr>Ilona Fišerová: Poselství blíženců (2016)</vt:lpstr>
      <vt:lpstr>Vojtěch Matocha: Prašina (2018–2020) </vt:lpstr>
      <vt:lpstr>Fredrik Backman: Babička pozdravuje a omlouvá se (2013) </vt:lpstr>
      <vt:lpstr>Fredrik Backman: A každé ráno je cesta domů delší a delší (2016)</vt:lpstr>
      <vt:lpstr>Závěr</vt:lpstr>
      <vt:lpstr>Použité zdroje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literatura pro děti a mládež  s mezigenerační tematikou</dc:title>
  <dc:creator>Štěpánková Adéla</dc:creator>
  <cp:lastModifiedBy>Štěpánková Adéla</cp:lastModifiedBy>
  <cp:revision>32</cp:revision>
  <dcterms:created xsi:type="dcterms:W3CDTF">2022-01-21T17:53:12Z</dcterms:created>
  <dcterms:modified xsi:type="dcterms:W3CDTF">2022-01-26T22:02:09Z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